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2D"/>
    <a:srgbClr val="F2B800"/>
    <a:srgbClr val="FF15CD"/>
    <a:srgbClr val="FF01C9"/>
    <a:srgbClr val="D000A3"/>
    <a:srgbClr val="CE8CC0"/>
    <a:srgbClr val="FFE285"/>
    <a:srgbClr val="FF9FEA"/>
    <a:srgbClr val="B38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51E723-7E6D-48BF-B6FD-A3E6D14F1026}" type="doc">
      <dgm:prSet loTypeId="urn:microsoft.com/office/officeart/2005/8/layout/balance1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UY"/>
        </a:p>
      </dgm:t>
    </dgm:pt>
    <dgm:pt modelId="{BDC3F2E4-4B9B-4057-BD7B-3999C1BCD1F1}">
      <dgm:prSet phldrT="[Texto]"/>
      <dgm:spPr/>
      <dgm:t>
        <a:bodyPr/>
        <a:lstStyle/>
        <a:p>
          <a:r>
            <a:rPr lang="en-US" noProof="0" dirty="0" err="1"/>
            <a:t>Mujeres</a:t>
          </a:r>
          <a:r>
            <a:rPr lang="en-US" noProof="0" dirty="0"/>
            <a:t> y </a:t>
          </a:r>
          <a:r>
            <a:rPr lang="en-US" noProof="0" dirty="0" err="1"/>
            <a:t>sociedad</a:t>
          </a:r>
          <a:r>
            <a:rPr lang="en-US" noProof="0" dirty="0"/>
            <a:t> civil </a:t>
          </a:r>
          <a:r>
            <a:rPr lang="en-US" noProof="0" dirty="0" err="1"/>
            <a:t>organizada</a:t>
          </a:r>
          <a:endParaRPr lang="en-US" noProof="0" dirty="0"/>
        </a:p>
      </dgm:t>
    </dgm:pt>
    <dgm:pt modelId="{70445E0E-D400-429C-A2FD-F66B96E8D4F5}" type="parTrans" cxnId="{D79678F5-F6B1-4569-8200-FE9B5F64338C}">
      <dgm:prSet/>
      <dgm:spPr/>
      <dgm:t>
        <a:bodyPr/>
        <a:lstStyle/>
        <a:p>
          <a:endParaRPr lang="en-US" noProof="0" dirty="0"/>
        </a:p>
      </dgm:t>
    </dgm:pt>
    <dgm:pt modelId="{25A2D2E3-8B33-47DC-A4C6-1AE52EB68146}" type="sibTrans" cxnId="{D79678F5-F6B1-4569-8200-FE9B5F64338C}">
      <dgm:prSet/>
      <dgm:spPr/>
      <dgm:t>
        <a:bodyPr/>
        <a:lstStyle/>
        <a:p>
          <a:endParaRPr lang="en-US" noProof="0" dirty="0"/>
        </a:p>
      </dgm:t>
    </dgm:pt>
    <dgm:pt modelId="{9F7F7E07-C8A4-430E-98C0-381B7A971D32}">
      <dgm:prSet phldrT="[Texto]"/>
      <dgm:spPr/>
      <dgm:t>
        <a:bodyPr/>
        <a:lstStyle/>
        <a:p>
          <a:r>
            <a:rPr lang="en-US" noProof="0" dirty="0" err="1"/>
            <a:t>Obstáculos</a:t>
          </a:r>
          <a:r>
            <a:rPr lang="en-US" noProof="0" dirty="0"/>
            <a:t> para el </a:t>
          </a:r>
          <a:r>
            <a:rPr lang="en-US" noProof="0" dirty="0" err="1"/>
            <a:t>monitoreo</a:t>
          </a:r>
          <a:r>
            <a:rPr lang="en-US" noProof="0" dirty="0"/>
            <a:t> social</a:t>
          </a:r>
        </a:p>
      </dgm:t>
    </dgm:pt>
    <dgm:pt modelId="{8809A60B-AF28-4727-98DE-57A2F5ABE879}" type="parTrans" cxnId="{933C3FB9-E758-47EE-9ABA-E96FBB41ED8A}">
      <dgm:prSet/>
      <dgm:spPr/>
      <dgm:t>
        <a:bodyPr/>
        <a:lstStyle/>
        <a:p>
          <a:endParaRPr lang="en-US" noProof="0" dirty="0"/>
        </a:p>
      </dgm:t>
    </dgm:pt>
    <dgm:pt modelId="{0A715245-8D70-4D3A-87E0-89098893D14E}" type="sibTrans" cxnId="{933C3FB9-E758-47EE-9ABA-E96FBB41ED8A}">
      <dgm:prSet/>
      <dgm:spPr/>
      <dgm:t>
        <a:bodyPr/>
        <a:lstStyle/>
        <a:p>
          <a:endParaRPr lang="en-US" noProof="0" dirty="0"/>
        </a:p>
      </dgm:t>
    </dgm:pt>
    <dgm:pt modelId="{D6AAC8B5-D935-4DD0-9186-47A390B43E3F}">
      <dgm:prSet phldrT="[Texto]"/>
      <dgm:spPr/>
      <dgm:t>
        <a:bodyPr/>
        <a:lstStyle/>
        <a:p>
          <a:r>
            <a:rPr lang="en-US" noProof="0" dirty="0" err="1"/>
            <a:t>Desconocimiento</a:t>
          </a:r>
          <a:r>
            <a:rPr lang="en-US" noProof="0" dirty="0"/>
            <a:t> de </a:t>
          </a:r>
          <a:r>
            <a:rPr lang="en-US" noProof="0" dirty="0" err="1"/>
            <a:t>leyes</a:t>
          </a:r>
          <a:r>
            <a:rPr lang="en-US" noProof="0" dirty="0"/>
            <a:t>/</a:t>
          </a:r>
          <a:r>
            <a:rPr lang="en-US" noProof="0" dirty="0" err="1"/>
            <a:t>normas</a:t>
          </a:r>
          <a:endParaRPr lang="en-US" noProof="0" dirty="0"/>
        </a:p>
      </dgm:t>
    </dgm:pt>
    <dgm:pt modelId="{5F8B3DE4-41EA-4C53-BE80-35B4A3EAF0E9}" type="parTrans" cxnId="{8C5867B2-4CD3-456D-B321-E37F6ACE4EC7}">
      <dgm:prSet/>
      <dgm:spPr/>
      <dgm:t>
        <a:bodyPr/>
        <a:lstStyle/>
        <a:p>
          <a:endParaRPr lang="en-US" noProof="0" dirty="0"/>
        </a:p>
      </dgm:t>
    </dgm:pt>
    <dgm:pt modelId="{BBBAD90C-13B9-4A82-A5D1-3E0745796CF2}" type="sibTrans" cxnId="{8C5867B2-4CD3-456D-B321-E37F6ACE4EC7}">
      <dgm:prSet/>
      <dgm:spPr/>
      <dgm:t>
        <a:bodyPr/>
        <a:lstStyle/>
        <a:p>
          <a:endParaRPr lang="en-US" noProof="0" dirty="0"/>
        </a:p>
      </dgm:t>
    </dgm:pt>
    <dgm:pt modelId="{E05BA621-A34C-48A9-B84D-997F8E9280F8}">
      <dgm:prSet phldrT="[Texto]"/>
      <dgm:spPr/>
      <dgm:t>
        <a:bodyPr/>
        <a:lstStyle/>
        <a:p>
          <a:r>
            <a:rPr lang="en-US" noProof="0" dirty="0" err="1"/>
            <a:t>Objetores</a:t>
          </a:r>
          <a:endParaRPr lang="en-US" noProof="0" dirty="0"/>
        </a:p>
      </dgm:t>
    </dgm:pt>
    <dgm:pt modelId="{40F21DE6-6146-4B32-AA2B-89D9E6A73DF1}" type="parTrans" cxnId="{23719BD6-BE21-404A-A3CC-D1BDEC28A6E3}">
      <dgm:prSet/>
      <dgm:spPr/>
      <dgm:t>
        <a:bodyPr/>
        <a:lstStyle/>
        <a:p>
          <a:endParaRPr lang="en-US" noProof="0" dirty="0"/>
        </a:p>
      </dgm:t>
    </dgm:pt>
    <dgm:pt modelId="{D60D6B85-A07A-465C-A19F-DB799B355347}" type="sibTrans" cxnId="{23719BD6-BE21-404A-A3CC-D1BDEC28A6E3}">
      <dgm:prSet/>
      <dgm:spPr/>
      <dgm:t>
        <a:bodyPr/>
        <a:lstStyle/>
        <a:p>
          <a:endParaRPr lang="en-US" noProof="0" dirty="0"/>
        </a:p>
      </dgm:t>
    </dgm:pt>
    <dgm:pt modelId="{B82D2E36-B805-400B-97A3-F36C365041B7}">
      <dgm:prSet phldrT="[Texto]"/>
      <dgm:spPr/>
      <dgm:t>
        <a:bodyPr/>
        <a:lstStyle/>
        <a:p>
          <a:r>
            <a:rPr lang="en-US" noProof="0" dirty="0" err="1"/>
            <a:t>Lugares</a:t>
          </a:r>
          <a:r>
            <a:rPr lang="en-US" noProof="0" dirty="0"/>
            <a:t> de </a:t>
          </a:r>
          <a:r>
            <a:rPr lang="en-US" noProof="0" dirty="0" err="1"/>
            <a:t>influencia</a:t>
          </a:r>
          <a:endParaRPr lang="en-US" noProof="0" dirty="0"/>
        </a:p>
      </dgm:t>
    </dgm:pt>
    <dgm:pt modelId="{CF3215F5-2B5E-4CB2-B812-100BC4533278}" type="parTrans" cxnId="{6F511712-FECF-4C95-9C6F-83A103B77378}">
      <dgm:prSet/>
      <dgm:spPr/>
      <dgm:t>
        <a:bodyPr/>
        <a:lstStyle/>
        <a:p>
          <a:endParaRPr lang="en-US" noProof="0" dirty="0"/>
        </a:p>
      </dgm:t>
    </dgm:pt>
    <dgm:pt modelId="{899F6436-7881-41D9-BAA1-66AA9BDB2743}" type="sibTrans" cxnId="{6F511712-FECF-4C95-9C6F-83A103B77378}">
      <dgm:prSet/>
      <dgm:spPr/>
      <dgm:t>
        <a:bodyPr/>
        <a:lstStyle/>
        <a:p>
          <a:endParaRPr lang="en-US" noProof="0" dirty="0"/>
        </a:p>
      </dgm:t>
    </dgm:pt>
    <dgm:pt modelId="{AEC7B443-A4AC-4FC6-A674-44E74031372F}">
      <dgm:prSet phldrT="[Texto]"/>
      <dgm:spPr/>
      <dgm:t>
        <a:bodyPr/>
        <a:lstStyle/>
        <a:p>
          <a:r>
            <a:rPr lang="en-US" noProof="0" dirty="0" err="1"/>
            <a:t>Mandato</a:t>
          </a:r>
          <a:r>
            <a:rPr lang="en-US" noProof="0" dirty="0"/>
            <a:t> social</a:t>
          </a:r>
        </a:p>
      </dgm:t>
    </dgm:pt>
    <dgm:pt modelId="{CACC7A17-6748-4828-9884-A8A3A11702A3}" type="parTrans" cxnId="{880C03EC-B772-40A3-A1C3-AD2047DB6922}">
      <dgm:prSet/>
      <dgm:spPr/>
      <dgm:t>
        <a:bodyPr/>
        <a:lstStyle/>
        <a:p>
          <a:endParaRPr lang="en-US" noProof="0" dirty="0"/>
        </a:p>
      </dgm:t>
    </dgm:pt>
    <dgm:pt modelId="{516CAC9F-FEC9-4D98-81EF-11CC255A7579}" type="sibTrans" cxnId="{880C03EC-B772-40A3-A1C3-AD2047DB6922}">
      <dgm:prSet/>
      <dgm:spPr/>
      <dgm:t>
        <a:bodyPr/>
        <a:lstStyle/>
        <a:p>
          <a:endParaRPr lang="en-US" noProof="0" dirty="0"/>
        </a:p>
      </dgm:t>
    </dgm:pt>
    <dgm:pt modelId="{AA230AD3-DDAC-4AD9-87D0-C3AE80D675CE}">
      <dgm:prSet phldrT="[Texto]"/>
      <dgm:spPr/>
      <dgm:t>
        <a:bodyPr/>
        <a:lstStyle/>
        <a:p>
          <a:r>
            <a:rPr lang="en-US" noProof="0" dirty="0" err="1"/>
            <a:t>Confidencialidad</a:t>
          </a:r>
          <a:endParaRPr lang="en-US" noProof="0" dirty="0"/>
        </a:p>
      </dgm:t>
    </dgm:pt>
    <dgm:pt modelId="{94925224-E541-49ED-8FAE-CB1F3A369CF1}" type="parTrans" cxnId="{285FFABF-E423-4C4D-84C2-71148A08243F}">
      <dgm:prSet/>
      <dgm:spPr/>
      <dgm:t>
        <a:bodyPr/>
        <a:lstStyle/>
        <a:p>
          <a:endParaRPr lang="en-US" noProof="0" dirty="0"/>
        </a:p>
      </dgm:t>
    </dgm:pt>
    <dgm:pt modelId="{E6F2683A-45D5-4A9E-B261-B5EC823A77FA}" type="sibTrans" cxnId="{285FFABF-E423-4C4D-84C2-71148A08243F}">
      <dgm:prSet/>
      <dgm:spPr/>
      <dgm:t>
        <a:bodyPr/>
        <a:lstStyle/>
        <a:p>
          <a:endParaRPr lang="en-US" noProof="0" dirty="0"/>
        </a:p>
      </dgm:t>
    </dgm:pt>
    <dgm:pt modelId="{CDCE42D9-B2E1-4872-A646-062462664AE4}" type="pres">
      <dgm:prSet presAssocID="{A751E723-7E6D-48BF-B6FD-A3E6D14F1026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D699ED3-81B8-41B2-9601-19501CDD9BC5}" type="pres">
      <dgm:prSet presAssocID="{A751E723-7E6D-48BF-B6FD-A3E6D14F1026}" presName="dummyMaxCanvas" presStyleCnt="0"/>
      <dgm:spPr/>
    </dgm:pt>
    <dgm:pt modelId="{C0836AEE-6FB3-4014-A4CA-0D2F4EAE565A}" type="pres">
      <dgm:prSet presAssocID="{A751E723-7E6D-48BF-B6FD-A3E6D14F1026}" presName="parentComposite" presStyleCnt="0"/>
      <dgm:spPr/>
    </dgm:pt>
    <dgm:pt modelId="{18D5C116-DB85-41F8-AE84-3C4D57C2577D}" type="pres">
      <dgm:prSet presAssocID="{A751E723-7E6D-48BF-B6FD-A3E6D14F1026}" presName="parent1" presStyleLbl="alignAccFollowNode1" presStyleIdx="0" presStyleCnt="4">
        <dgm:presLayoutVars>
          <dgm:chMax val="4"/>
        </dgm:presLayoutVars>
      </dgm:prSet>
      <dgm:spPr/>
    </dgm:pt>
    <dgm:pt modelId="{DA138F58-DFE2-4303-97C7-211AAF1A5F8B}" type="pres">
      <dgm:prSet presAssocID="{A751E723-7E6D-48BF-B6FD-A3E6D14F1026}" presName="parent2" presStyleLbl="alignAccFollowNode1" presStyleIdx="1" presStyleCnt="4">
        <dgm:presLayoutVars>
          <dgm:chMax val="4"/>
        </dgm:presLayoutVars>
      </dgm:prSet>
      <dgm:spPr/>
    </dgm:pt>
    <dgm:pt modelId="{D6F63FB0-5772-4F0A-ACE4-3B081F8A33D4}" type="pres">
      <dgm:prSet presAssocID="{A751E723-7E6D-48BF-B6FD-A3E6D14F1026}" presName="childrenComposite" presStyleCnt="0"/>
      <dgm:spPr/>
    </dgm:pt>
    <dgm:pt modelId="{F1D5D2A3-1E3E-49B8-957A-5B60D3C9AFF5}" type="pres">
      <dgm:prSet presAssocID="{A751E723-7E6D-48BF-B6FD-A3E6D14F1026}" presName="dummyMaxCanvas_ChildArea" presStyleCnt="0"/>
      <dgm:spPr/>
    </dgm:pt>
    <dgm:pt modelId="{347284BF-7E1B-4B11-8765-F8667C693B5F}" type="pres">
      <dgm:prSet presAssocID="{A751E723-7E6D-48BF-B6FD-A3E6D14F1026}" presName="fulcrum" presStyleLbl="alignAccFollowNode1" presStyleIdx="2" presStyleCnt="4"/>
      <dgm:spPr>
        <a:solidFill>
          <a:srgbClr val="CE8CC0"/>
        </a:solidFill>
      </dgm:spPr>
    </dgm:pt>
    <dgm:pt modelId="{40232573-74F4-4ED2-BAD0-960F4755EB92}" type="pres">
      <dgm:prSet presAssocID="{A751E723-7E6D-48BF-B6FD-A3E6D14F1026}" presName="balance_23" presStyleLbl="alignAccFollowNode1" presStyleIdx="3" presStyleCnt="4">
        <dgm:presLayoutVars>
          <dgm:bulletEnabled val="1"/>
        </dgm:presLayoutVars>
      </dgm:prSet>
      <dgm:spPr>
        <a:solidFill>
          <a:srgbClr val="CE8CC0"/>
        </a:solidFill>
      </dgm:spPr>
    </dgm:pt>
    <dgm:pt modelId="{94B060AC-2C15-4349-922F-B8096B786DE2}" type="pres">
      <dgm:prSet presAssocID="{A751E723-7E6D-48BF-B6FD-A3E6D14F1026}" presName="right_23_1" presStyleLbl="node1" presStyleIdx="0" presStyleCnt="5">
        <dgm:presLayoutVars>
          <dgm:bulletEnabled val="1"/>
        </dgm:presLayoutVars>
      </dgm:prSet>
      <dgm:spPr/>
    </dgm:pt>
    <dgm:pt modelId="{045198C7-E0D1-44CE-B011-D962BC35CFB6}" type="pres">
      <dgm:prSet presAssocID="{A751E723-7E6D-48BF-B6FD-A3E6D14F1026}" presName="right_23_2" presStyleLbl="node1" presStyleIdx="1" presStyleCnt="5">
        <dgm:presLayoutVars>
          <dgm:bulletEnabled val="1"/>
        </dgm:presLayoutVars>
      </dgm:prSet>
      <dgm:spPr/>
    </dgm:pt>
    <dgm:pt modelId="{B74D78EA-95E7-4401-8CD4-37C6E9BD3F59}" type="pres">
      <dgm:prSet presAssocID="{A751E723-7E6D-48BF-B6FD-A3E6D14F1026}" presName="right_23_3" presStyleLbl="node1" presStyleIdx="2" presStyleCnt="5">
        <dgm:presLayoutVars>
          <dgm:bulletEnabled val="1"/>
        </dgm:presLayoutVars>
      </dgm:prSet>
      <dgm:spPr/>
    </dgm:pt>
    <dgm:pt modelId="{DF34FF6B-B32C-4848-8574-E4A16A6C7075}" type="pres">
      <dgm:prSet presAssocID="{A751E723-7E6D-48BF-B6FD-A3E6D14F1026}" presName="left_23_1" presStyleLbl="node1" presStyleIdx="3" presStyleCnt="5">
        <dgm:presLayoutVars>
          <dgm:bulletEnabled val="1"/>
        </dgm:presLayoutVars>
      </dgm:prSet>
      <dgm:spPr/>
    </dgm:pt>
    <dgm:pt modelId="{468251A7-A952-4674-8B74-5381389327CF}" type="pres">
      <dgm:prSet presAssocID="{A751E723-7E6D-48BF-B6FD-A3E6D14F1026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6F511712-FECF-4C95-9C6F-83A103B77378}" srcId="{E05BA621-A34C-48A9-B84D-997F8E9280F8}" destId="{B82D2E36-B805-400B-97A3-F36C365041B7}" srcOrd="0" destOrd="0" parTransId="{CF3215F5-2B5E-4CB2-B812-100BC4533278}" sibTransId="{899F6436-7881-41D9-BAA1-66AA9BDB2743}"/>
    <dgm:cxn modelId="{2D066719-9807-4D12-9627-68C884AF3C27}" type="presOf" srcId="{B82D2E36-B805-400B-97A3-F36C365041B7}" destId="{94B060AC-2C15-4349-922F-B8096B786DE2}" srcOrd="0" destOrd="0" presId="urn:microsoft.com/office/officeart/2005/8/layout/balance1"/>
    <dgm:cxn modelId="{EF2BA21D-1068-4AE3-B1C4-450E4D93985B}" type="presOf" srcId="{E05BA621-A34C-48A9-B84D-997F8E9280F8}" destId="{DA138F58-DFE2-4303-97C7-211AAF1A5F8B}" srcOrd="0" destOrd="0" presId="urn:microsoft.com/office/officeart/2005/8/layout/balance1"/>
    <dgm:cxn modelId="{89306A26-D761-4ED7-8D52-465D868EDA29}" type="presOf" srcId="{9F7F7E07-C8A4-430E-98C0-381B7A971D32}" destId="{DF34FF6B-B32C-4848-8574-E4A16A6C7075}" srcOrd="0" destOrd="0" presId="urn:microsoft.com/office/officeart/2005/8/layout/balance1"/>
    <dgm:cxn modelId="{EE894927-BB68-403F-903A-BFFD081D1529}" type="presOf" srcId="{AEC7B443-A4AC-4FC6-A674-44E74031372F}" destId="{045198C7-E0D1-44CE-B011-D962BC35CFB6}" srcOrd="0" destOrd="0" presId="urn:microsoft.com/office/officeart/2005/8/layout/balance1"/>
    <dgm:cxn modelId="{CD527948-973F-4B11-9230-32C9A868E07D}" type="presOf" srcId="{BDC3F2E4-4B9B-4057-BD7B-3999C1BCD1F1}" destId="{18D5C116-DB85-41F8-AE84-3C4D57C2577D}" srcOrd="0" destOrd="0" presId="urn:microsoft.com/office/officeart/2005/8/layout/balance1"/>
    <dgm:cxn modelId="{0C46FD55-281F-43F9-8D3A-D1A725C49B65}" type="presOf" srcId="{AA230AD3-DDAC-4AD9-87D0-C3AE80D675CE}" destId="{B74D78EA-95E7-4401-8CD4-37C6E9BD3F59}" srcOrd="0" destOrd="0" presId="urn:microsoft.com/office/officeart/2005/8/layout/balance1"/>
    <dgm:cxn modelId="{3D023A87-E82F-42BB-97B7-B74FD7293560}" type="presOf" srcId="{A751E723-7E6D-48BF-B6FD-A3E6D14F1026}" destId="{CDCE42D9-B2E1-4872-A646-062462664AE4}" srcOrd="0" destOrd="0" presId="urn:microsoft.com/office/officeart/2005/8/layout/balance1"/>
    <dgm:cxn modelId="{FE2F3BA3-9505-4B9A-8E8F-B5444A94D2A4}" type="presOf" srcId="{D6AAC8B5-D935-4DD0-9186-47A390B43E3F}" destId="{468251A7-A952-4674-8B74-5381389327CF}" srcOrd="0" destOrd="0" presId="urn:microsoft.com/office/officeart/2005/8/layout/balance1"/>
    <dgm:cxn modelId="{8C5867B2-4CD3-456D-B321-E37F6ACE4EC7}" srcId="{BDC3F2E4-4B9B-4057-BD7B-3999C1BCD1F1}" destId="{D6AAC8B5-D935-4DD0-9186-47A390B43E3F}" srcOrd="1" destOrd="0" parTransId="{5F8B3DE4-41EA-4C53-BE80-35B4A3EAF0E9}" sibTransId="{BBBAD90C-13B9-4A82-A5D1-3E0745796CF2}"/>
    <dgm:cxn modelId="{933C3FB9-E758-47EE-9ABA-E96FBB41ED8A}" srcId="{BDC3F2E4-4B9B-4057-BD7B-3999C1BCD1F1}" destId="{9F7F7E07-C8A4-430E-98C0-381B7A971D32}" srcOrd="0" destOrd="0" parTransId="{8809A60B-AF28-4727-98DE-57A2F5ABE879}" sibTransId="{0A715245-8D70-4D3A-87E0-89098893D14E}"/>
    <dgm:cxn modelId="{285FFABF-E423-4C4D-84C2-71148A08243F}" srcId="{E05BA621-A34C-48A9-B84D-997F8E9280F8}" destId="{AA230AD3-DDAC-4AD9-87D0-C3AE80D675CE}" srcOrd="2" destOrd="0" parTransId="{94925224-E541-49ED-8FAE-CB1F3A369CF1}" sibTransId="{E6F2683A-45D5-4A9E-B261-B5EC823A77FA}"/>
    <dgm:cxn modelId="{23719BD6-BE21-404A-A3CC-D1BDEC28A6E3}" srcId="{A751E723-7E6D-48BF-B6FD-A3E6D14F1026}" destId="{E05BA621-A34C-48A9-B84D-997F8E9280F8}" srcOrd="1" destOrd="0" parTransId="{40F21DE6-6146-4B32-AA2B-89D9E6A73DF1}" sibTransId="{D60D6B85-A07A-465C-A19F-DB799B355347}"/>
    <dgm:cxn modelId="{880C03EC-B772-40A3-A1C3-AD2047DB6922}" srcId="{E05BA621-A34C-48A9-B84D-997F8E9280F8}" destId="{AEC7B443-A4AC-4FC6-A674-44E74031372F}" srcOrd="1" destOrd="0" parTransId="{CACC7A17-6748-4828-9884-A8A3A11702A3}" sibTransId="{516CAC9F-FEC9-4D98-81EF-11CC255A7579}"/>
    <dgm:cxn modelId="{D79678F5-F6B1-4569-8200-FE9B5F64338C}" srcId="{A751E723-7E6D-48BF-B6FD-A3E6D14F1026}" destId="{BDC3F2E4-4B9B-4057-BD7B-3999C1BCD1F1}" srcOrd="0" destOrd="0" parTransId="{70445E0E-D400-429C-A2FD-F66B96E8D4F5}" sibTransId="{25A2D2E3-8B33-47DC-A4C6-1AE52EB68146}"/>
    <dgm:cxn modelId="{D8D7A837-BF46-4231-8E87-A271B8D2CB81}" type="presParOf" srcId="{CDCE42D9-B2E1-4872-A646-062462664AE4}" destId="{FD699ED3-81B8-41B2-9601-19501CDD9BC5}" srcOrd="0" destOrd="0" presId="urn:microsoft.com/office/officeart/2005/8/layout/balance1"/>
    <dgm:cxn modelId="{0A81781D-3FFC-4DC3-BE39-D31F3E0F0FE8}" type="presParOf" srcId="{CDCE42D9-B2E1-4872-A646-062462664AE4}" destId="{C0836AEE-6FB3-4014-A4CA-0D2F4EAE565A}" srcOrd="1" destOrd="0" presId="urn:microsoft.com/office/officeart/2005/8/layout/balance1"/>
    <dgm:cxn modelId="{EC9D29C2-A376-46D2-8014-BABD171E5C2F}" type="presParOf" srcId="{C0836AEE-6FB3-4014-A4CA-0D2F4EAE565A}" destId="{18D5C116-DB85-41F8-AE84-3C4D57C2577D}" srcOrd="0" destOrd="0" presId="urn:microsoft.com/office/officeart/2005/8/layout/balance1"/>
    <dgm:cxn modelId="{7D554218-09AC-4A97-B47B-1D1D77B6F3F4}" type="presParOf" srcId="{C0836AEE-6FB3-4014-A4CA-0D2F4EAE565A}" destId="{DA138F58-DFE2-4303-97C7-211AAF1A5F8B}" srcOrd="1" destOrd="0" presId="urn:microsoft.com/office/officeart/2005/8/layout/balance1"/>
    <dgm:cxn modelId="{F573C502-D0F4-44FA-9A98-4A4249FDA7D6}" type="presParOf" srcId="{CDCE42D9-B2E1-4872-A646-062462664AE4}" destId="{D6F63FB0-5772-4F0A-ACE4-3B081F8A33D4}" srcOrd="2" destOrd="0" presId="urn:microsoft.com/office/officeart/2005/8/layout/balance1"/>
    <dgm:cxn modelId="{18168B5F-62AB-437A-AF0E-7132B803892A}" type="presParOf" srcId="{D6F63FB0-5772-4F0A-ACE4-3B081F8A33D4}" destId="{F1D5D2A3-1E3E-49B8-957A-5B60D3C9AFF5}" srcOrd="0" destOrd="0" presId="urn:microsoft.com/office/officeart/2005/8/layout/balance1"/>
    <dgm:cxn modelId="{E8C04F51-A149-4A76-A0C3-48923F3CD0D7}" type="presParOf" srcId="{D6F63FB0-5772-4F0A-ACE4-3B081F8A33D4}" destId="{347284BF-7E1B-4B11-8765-F8667C693B5F}" srcOrd="1" destOrd="0" presId="urn:microsoft.com/office/officeart/2005/8/layout/balance1"/>
    <dgm:cxn modelId="{525A1D90-737F-453B-88D5-A050528470E6}" type="presParOf" srcId="{D6F63FB0-5772-4F0A-ACE4-3B081F8A33D4}" destId="{40232573-74F4-4ED2-BAD0-960F4755EB92}" srcOrd="2" destOrd="0" presId="urn:microsoft.com/office/officeart/2005/8/layout/balance1"/>
    <dgm:cxn modelId="{F677A182-29CA-4C5D-B973-9F20FB08BC58}" type="presParOf" srcId="{D6F63FB0-5772-4F0A-ACE4-3B081F8A33D4}" destId="{94B060AC-2C15-4349-922F-B8096B786DE2}" srcOrd="3" destOrd="0" presId="urn:microsoft.com/office/officeart/2005/8/layout/balance1"/>
    <dgm:cxn modelId="{CB374073-34E3-4BEE-8FA4-35C8ACF40A44}" type="presParOf" srcId="{D6F63FB0-5772-4F0A-ACE4-3B081F8A33D4}" destId="{045198C7-E0D1-44CE-B011-D962BC35CFB6}" srcOrd="4" destOrd="0" presId="urn:microsoft.com/office/officeart/2005/8/layout/balance1"/>
    <dgm:cxn modelId="{54A17111-010F-422D-A734-9FD997DCF6D4}" type="presParOf" srcId="{D6F63FB0-5772-4F0A-ACE4-3B081F8A33D4}" destId="{B74D78EA-95E7-4401-8CD4-37C6E9BD3F59}" srcOrd="5" destOrd="0" presId="urn:microsoft.com/office/officeart/2005/8/layout/balance1"/>
    <dgm:cxn modelId="{B0480317-F463-43C8-85C0-8D856C04724F}" type="presParOf" srcId="{D6F63FB0-5772-4F0A-ACE4-3B081F8A33D4}" destId="{DF34FF6B-B32C-4848-8574-E4A16A6C7075}" srcOrd="6" destOrd="0" presId="urn:microsoft.com/office/officeart/2005/8/layout/balance1"/>
    <dgm:cxn modelId="{C8C575D3-B1D3-4303-A136-1A2B5F8CE9F1}" type="presParOf" srcId="{D6F63FB0-5772-4F0A-ACE4-3B081F8A33D4}" destId="{468251A7-A952-4674-8B74-5381389327CF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5C116-DB85-41F8-AE84-3C4D57C2577D}">
      <dsp:nvSpPr>
        <dsp:cNvPr id="0" name=""/>
        <dsp:cNvSpPr/>
      </dsp:nvSpPr>
      <dsp:spPr>
        <a:xfrm>
          <a:off x="1942887" y="0"/>
          <a:ext cx="2086377" cy="115909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 err="1"/>
            <a:t>Mujeres</a:t>
          </a:r>
          <a:r>
            <a:rPr lang="en-US" sz="2200" kern="1200" noProof="0" dirty="0"/>
            <a:t> y </a:t>
          </a:r>
          <a:r>
            <a:rPr lang="en-US" sz="2200" kern="1200" noProof="0" dirty="0" err="1"/>
            <a:t>sociedad</a:t>
          </a:r>
          <a:r>
            <a:rPr lang="en-US" sz="2200" kern="1200" noProof="0" dirty="0"/>
            <a:t> civil </a:t>
          </a:r>
          <a:r>
            <a:rPr lang="en-US" sz="2200" kern="1200" noProof="0" dirty="0" err="1"/>
            <a:t>organizada</a:t>
          </a:r>
          <a:endParaRPr lang="en-US" sz="2200" kern="1200" noProof="0" dirty="0"/>
        </a:p>
      </dsp:txBody>
      <dsp:txXfrm>
        <a:off x="1976836" y="33949"/>
        <a:ext cx="2018479" cy="1091200"/>
      </dsp:txXfrm>
    </dsp:sp>
    <dsp:sp modelId="{DA138F58-DFE2-4303-97C7-211AAF1A5F8B}">
      <dsp:nvSpPr>
        <dsp:cNvPr id="0" name=""/>
        <dsp:cNvSpPr/>
      </dsp:nvSpPr>
      <dsp:spPr>
        <a:xfrm>
          <a:off x="4956543" y="0"/>
          <a:ext cx="2086377" cy="115909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 err="1"/>
            <a:t>Objetores</a:t>
          </a:r>
          <a:endParaRPr lang="en-US" sz="2200" kern="1200" noProof="0" dirty="0"/>
        </a:p>
      </dsp:txBody>
      <dsp:txXfrm>
        <a:off x="4990492" y="33949"/>
        <a:ext cx="2018479" cy="1091200"/>
      </dsp:txXfrm>
    </dsp:sp>
    <dsp:sp modelId="{347284BF-7E1B-4B11-8765-F8667C693B5F}">
      <dsp:nvSpPr>
        <dsp:cNvPr id="0" name=""/>
        <dsp:cNvSpPr/>
      </dsp:nvSpPr>
      <dsp:spPr>
        <a:xfrm>
          <a:off x="4058242" y="4926169"/>
          <a:ext cx="869323" cy="869323"/>
        </a:xfrm>
        <a:prstGeom prst="triangle">
          <a:avLst/>
        </a:prstGeom>
        <a:solidFill>
          <a:srgbClr val="CE8CC0"/>
        </a:solidFill>
        <a:ln w="635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32573-74F4-4ED2-BAD0-960F4755EB92}">
      <dsp:nvSpPr>
        <dsp:cNvPr id="0" name=""/>
        <dsp:cNvSpPr/>
      </dsp:nvSpPr>
      <dsp:spPr>
        <a:xfrm rot="240000">
          <a:off x="1884136" y="4553654"/>
          <a:ext cx="5217536" cy="364845"/>
        </a:xfrm>
        <a:prstGeom prst="rect">
          <a:avLst/>
        </a:prstGeom>
        <a:solidFill>
          <a:srgbClr val="CE8CC0"/>
        </a:solidFill>
        <a:ln w="635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B060AC-2C15-4349-922F-B8096B786DE2}">
      <dsp:nvSpPr>
        <dsp:cNvPr id="0" name=""/>
        <dsp:cNvSpPr/>
      </dsp:nvSpPr>
      <dsp:spPr>
        <a:xfrm rot="240000">
          <a:off x="5016813" y="3641450"/>
          <a:ext cx="2081747" cy="9698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 err="1"/>
            <a:t>Lugares</a:t>
          </a:r>
          <a:r>
            <a:rPr lang="en-US" sz="1900" kern="1200" noProof="0" dirty="0"/>
            <a:t> de </a:t>
          </a:r>
          <a:r>
            <a:rPr lang="en-US" sz="1900" kern="1200" noProof="0" dirty="0" err="1"/>
            <a:t>influencia</a:t>
          </a:r>
          <a:endParaRPr lang="en-US" sz="1900" kern="1200" noProof="0" dirty="0"/>
        </a:p>
      </dsp:txBody>
      <dsp:txXfrm>
        <a:off x="5064159" y="3688796"/>
        <a:ext cx="1987055" cy="875189"/>
      </dsp:txXfrm>
    </dsp:sp>
    <dsp:sp modelId="{045198C7-E0D1-44CE-B011-D962BC35CFB6}">
      <dsp:nvSpPr>
        <dsp:cNvPr id="0" name=""/>
        <dsp:cNvSpPr/>
      </dsp:nvSpPr>
      <dsp:spPr>
        <a:xfrm rot="240000">
          <a:off x="5092155" y="2598261"/>
          <a:ext cx="2081747" cy="969881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 err="1"/>
            <a:t>Mandato</a:t>
          </a:r>
          <a:r>
            <a:rPr lang="en-US" sz="1900" kern="1200" noProof="0" dirty="0"/>
            <a:t> social</a:t>
          </a:r>
        </a:p>
      </dsp:txBody>
      <dsp:txXfrm>
        <a:off x="5139501" y="2645607"/>
        <a:ext cx="1987055" cy="875189"/>
      </dsp:txXfrm>
    </dsp:sp>
    <dsp:sp modelId="{B74D78EA-95E7-4401-8CD4-37C6E9BD3F59}">
      <dsp:nvSpPr>
        <dsp:cNvPr id="0" name=""/>
        <dsp:cNvSpPr/>
      </dsp:nvSpPr>
      <dsp:spPr>
        <a:xfrm rot="240000">
          <a:off x="5167496" y="1578254"/>
          <a:ext cx="2081747" cy="969881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 err="1"/>
            <a:t>Confidencialidad</a:t>
          </a:r>
          <a:endParaRPr lang="en-US" sz="1900" kern="1200" noProof="0" dirty="0"/>
        </a:p>
      </dsp:txBody>
      <dsp:txXfrm>
        <a:off x="5214842" y="1625600"/>
        <a:ext cx="1987055" cy="875189"/>
      </dsp:txXfrm>
    </dsp:sp>
    <dsp:sp modelId="{DF34FF6B-B32C-4848-8574-E4A16A6C7075}">
      <dsp:nvSpPr>
        <dsp:cNvPr id="0" name=""/>
        <dsp:cNvSpPr/>
      </dsp:nvSpPr>
      <dsp:spPr>
        <a:xfrm rot="240000">
          <a:off x="2032134" y="3432812"/>
          <a:ext cx="2081747" cy="969881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 err="1"/>
            <a:t>Obstáculos</a:t>
          </a:r>
          <a:r>
            <a:rPr lang="en-US" sz="1900" kern="1200" noProof="0" dirty="0"/>
            <a:t> para el </a:t>
          </a:r>
          <a:r>
            <a:rPr lang="en-US" sz="1900" kern="1200" noProof="0" dirty="0" err="1"/>
            <a:t>monitoreo</a:t>
          </a:r>
          <a:r>
            <a:rPr lang="en-US" sz="1900" kern="1200" noProof="0" dirty="0"/>
            <a:t> social</a:t>
          </a:r>
        </a:p>
      </dsp:txBody>
      <dsp:txXfrm>
        <a:off x="2079480" y="3480158"/>
        <a:ext cx="1987055" cy="875189"/>
      </dsp:txXfrm>
    </dsp:sp>
    <dsp:sp modelId="{468251A7-A952-4674-8B74-5381389327CF}">
      <dsp:nvSpPr>
        <dsp:cNvPr id="0" name=""/>
        <dsp:cNvSpPr/>
      </dsp:nvSpPr>
      <dsp:spPr>
        <a:xfrm rot="240000">
          <a:off x="2107476" y="2389623"/>
          <a:ext cx="2081747" cy="969881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 err="1"/>
            <a:t>Desconocimiento</a:t>
          </a:r>
          <a:r>
            <a:rPr lang="en-US" sz="1900" kern="1200" noProof="0" dirty="0"/>
            <a:t> de </a:t>
          </a:r>
          <a:r>
            <a:rPr lang="en-US" sz="1900" kern="1200" noProof="0" dirty="0" err="1"/>
            <a:t>leyes</a:t>
          </a:r>
          <a:r>
            <a:rPr lang="en-US" sz="1900" kern="1200" noProof="0" dirty="0"/>
            <a:t>/</a:t>
          </a:r>
          <a:r>
            <a:rPr lang="en-US" sz="1900" kern="1200" noProof="0" dirty="0" err="1"/>
            <a:t>normas</a:t>
          </a:r>
          <a:endParaRPr lang="en-US" sz="1900" kern="1200" noProof="0" dirty="0"/>
        </a:p>
      </dsp:txBody>
      <dsp:txXfrm>
        <a:off x="2154822" y="2436969"/>
        <a:ext cx="1987055" cy="875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  <p:pic>
        <p:nvPicPr>
          <p:cNvPr id="7" name="Imagen 7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93" y="5486400"/>
            <a:ext cx="1958458" cy="108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409" y="5191001"/>
            <a:ext cx="1466391" cy="1378123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E7C803F4-3DBB-4035-AA2F-65847C4DB9DB}"/>
              </a:ext>
            </a:extLst>
          </p:cNvPr>
          <p:cNvSpPr/>
          <p:nvPr userDrawn="1"/>
        </p:nvSpPr>
        <p:spPr>
          <a:xfrm>
            <a:off x="12048308" y="0"/>
            <a:ext cx="143692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D590F93-0A69-4EF7-BD16-A8E7BB224752}"/>
              </a:ext>
            </a:extLst>
          </p:cNvPr>
          <p:cNvSpPr/>
          <p:nvPr userDrawn="1"/>
        </p:nvSpPr>
        <p:spPr>
          <a:xfrm>
            <a:off x="11893730" y="0"/>
            <a:ext cx="143692" cy="6858000"/>
          </a:xfrm>
          <a:prstGeom prst="rect">
            <a:avLst/>
          </a:prstGeom>
          <a:solidFill>
            <a:srgbClr val="D000A3"/>
          </a:solidFill>
          <a:ln>
            <a:solidFill>
              <a:srgbClr val="D00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2921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6214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3577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398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1911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8746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5789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243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  <p:pic>
        <p:nvPicPr>
          <p:cNvPr id="5" name="Imagen 7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441" y="5854700"/>
            <a:ext cx="1565016" cy="8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795" y="5599361"/>
            <a:ext cx="1193985" cy="1122114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1AA04AA-E82C-4153-944A-0481DE20A321}"/>
              </a:ext>
            </a:extLst>
          </p:cNvPr>
          <p:cNvSpPr/>
          <p:nvPr userDrawn="1"/>
        </p:nvSpPr>
        <p:spPr>
          <a:xfrm>
            <a:off x="-5398" y="0"/>
            <a:ext cx="143692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D41758-4A51-41CC-AF07-97358327BE4A}"/>
              </a:ext>
            </a:extLst>
          </p:cNvPr>
          <p:cNvSpPr/>
          <p:nvPr userDrawn="1"/>
        </p:nvSpPr>
        <p:spPr>
          <a:xfrm>
            <a:off x="146940" y="0"/>
            <a:ext cx="143692" cy="6858000"/>
          </a:xfrm>
          <a:prstGeom prst="rect">
            <a:avLst/>
          </a:prstGeom>
          <a:solidFill>
            <a:srgbClr val="D000A3"/>
          </a:solidFill>
          <a:ln>
            <a:solidFill>
              <a:srgbClr val="D00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5025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0620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5300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720C3-5CD2-4A5A-AB13-7D1697732B1F}" type="datetimeFigureOut">
              <a:rPr lang="es-UY" smtClean="0"/>
              <a:t>24/10/2017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F6D55-9176-4004-A453-0522B27F2D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9568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4147" y="289533"/>
            <a:ext cx="9144000" cy="2387600"/>
          </a:xfrm>
        </p:spPr>
        <p:txBody>
          <a:bodyPr/>
          <a:lstStyle/>
          <a:p>
            <a:pPr algn="l"/>
            <a:r>
              <a:rPr lang="es-UY" b="1" dirty="0">
                <a:ln w="22225">
                  <a:solidFill>
                    <a:srgbClr val="D000A3"/>
                  </a:solidFill>
                  <a:prstDash val="solid"/>
                </a:ln>
                <a:solidFill>
                  <a:srgbClr val="FF15CD"/>
                </a:solidFill>
              </a:rPr>
              <a:t>OBJECIÓN DE CONCIENCIA EN URUGUAY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61252" y="2862661"/>
            <a:ext cx="8212056" cy="296839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s-AR" altLang="es-AR" sz="2000" dirty="0">
                <a:cs typeface="Arial" panose="020B0604020202020204" pitchFamily="34" charset="0"/>
              </a:rPr>
              <a:t>Toda la información basada en los estudios de MYSU en 10 de los 19 departamentos del país. Estos estudios se realizaron entre 2013 y 2017. Incluyeron los departamentos de: Salto (2013), Paysandú, Río Negro, Soriano (2014), Florida, Maldonado, Rivera (2015), Cerro Largo, Rocha y Montevideo (2016-2017). Para Montevideo, se recolectó información en cuatro prestadores de salud, dos públicos (Hospital Pereira </a:t>
            </a:r>
            <a:r>
              <a:rPr lang="es-AR" altLang="es-AR" sz="2000" dirty="0" err="1">
                <a:cs typeface="Arial" panose="020B0604020202020204" pitchFamily="34" charset="0"/>
              </a:rPr>
              <a:t>Rossell</a:t>
            </a:r>
            <a:r>
              <a:rPr lang="es-AR" altLang="es-AR" sz="2000" dirty="0">
                <a:cs typeface="Arial" panose="020B0604020202020204" pitchFamily="34" charset="0"/>
              </a:rPr>
              <a:t> y Hospital Policial) y dos privados (Médica Uruguaya y COSEM).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6AE1156-6581-44E0-946D-60EA21DB1F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" b="20579"/>
          <a:stretch/>
        </p:blipFill>
        <p:spPr>
          <a:xfrm>
            <a:off x="159026" y="2827425"/>
            <a:ext cx="2902226" cy="281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7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D390E20E-6233-4BC1-BBB1-DB3873B986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45" b="1172"/>
          <a:stretch/>
        </p:blipFill>
        <p:spPr>
          <a:xfrm>
            <a:off x="1353950" y="810377"/>
            <a:ext cx="6955163" cy="6047624"/>
          </a:xfrm>
          <a:prstGeom prst="rect">
            <a:avLst/>
          </a:prstGeom>
        </p:spPr>
      </p:pic>
      <p:grpSp>
        <p:nvGrpSpPr>
          <p:cNvPr id="30" name="Group 5">
            <a:extLst/>
          </p:cNvPr>
          <p:cNvGrpSpPr>
            <a:grpSpLocks/>
          </p:cNvGrpSpPr>
          <p:nvPr/>
        </p:nvGrpSpPr>
        <p:grpSpPr bwMode="auto">
          <a:xfrm>
            <a:off x="410817" y="107771"/>
            <a:ext cx="11619169" cy="574675"/>
            <a:chOff x="413332" y="3778956"/>
            <a:chExt cx="8748131" cy="574445"/>
          </a:xfrm>
          <a:solidFill>
            <a:srgbClr val="F2B800"/>
          </a:solidFill>
        </p:grpSpPr>
        <p:sp>
          <p:nvSpPr>
            <p:cNvPr id="31" name="Right Triangle 22">
              <a:extLst/>
            </p:cNvPr>
            <p:cNvSpPr/>
            <p:nvPr/>
          </p:nvSpPr>
          <p:spPr>
            <a:xfrm rot="5400000">
              <a:off x="413428" y="3778860"/>
              <a:ext cx="574445" cy="574637"/>
            </a:xfrm>
            <a:prstGeom prst="rtTriangle">
              <a:avLst/>
            </a:prstGeom>
            <a:grpFill/>
            <a:ln>
              <a:solidFill>
                <a:srgbClr val="D000A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">
              <a:extLst/>
            </p:cNvPr>
            <p:cNvCxnSpPr>
              <a:stCxn id="31" idx="2"/>
            </p:cNvCxnSpPr>
            <p:nvPr/>
          </p:nvCxnSpPr>
          <p:spPr>
            <a:xfrm>
              <a:off x="413332" y="3778956"/>
              <a:ext cx="8748131" cy="0"/>
            </a:xfrm>
            <a:prstGeom prst="line">
              <a:avLst/>
            </a:prstGeom>
            <a:grpFill/>
            <a:ln>
              <a:solidFill>
                <a:srgbClr val="D000A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6">
            <a:extLst/>
          </p:cNvPr>
          <p:cNvSpPr txBox="1">
            <a:spLocks noChangeArrowheads="1"/>
          </p:cNvSpPr>
          <p:nvPr/>
        </p:nvSpPr>
        <p:spPr bwMode="auto">
          <a:xfrm>
            <a:off x="953036" y="201792"/>
            <a:ext cx="10805375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es-AR" altLang="es-AR" dirty="0">
                <a:solidFill>
                  <a:srgbClr val="F2B8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DISTRIBUCIÓN GEOGRÁFICA DE LOS NIVELES DE OBJECIÓN DE CONCIENCIA</a:t>
            </a:r>
          </a:p>
        </p:txBody>
      </p:sp>
      <p:sp>
        <p:nvSpPr>
          <p:cNvPr id="34" name="CuadroTexto 83"/>
          <p:cNvSpPr txBox="1">
            <a:spLocks noChangeArrowheads="1"/>
          </p:cNvSpPr>
          <p:nvPr/>
        </p:nvSpPr>
        <p:spPr bwMode="auto">
          <a:xfrm>
            <a:off x="7680771" y="1112833"/>
            <a:ext cx="311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UY" altLang="es-UY" sz="1800" dirty="0"/>
              <a:t>NIVEL ALTO (&gt;60%)</a:t>
            </a:r>
          </a:p>
        </p:txBody>
      </p:sp>
      <p:sp>
        <p:nvSpPr>
          <p:cNvPr id="35" name="CuadroTexto 84"/>
          <p:cNvSpPr txBox="1">
            <a:spLocks noChangeArrowheads="1"/>
          </p:cNvSpPr>
          <p:nvPr/>
        </p:nvSpPr>
        <p:spPr bwMode="auto">
          <a:xfrm>
            <a:off x="7680770" y="1521194"/>
            <a:ext cx="311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UY" altLang="es-UY" sz="1800" dirty="0"/>
              <a:t>NIVEL MEDIO (30 a 60%)</a:t>
            </a:r>
          </a:p>
        </p:txBody>
      </p:sp>
      <p:sp>
        <p:nvSpPr>
          <p:cNvPr id="36" name="CuadroTexto 85"/>
          <p:cNvSpPr txBox="1">
            <a:spLocks noChangeArrowheads="1"/>
          </p:cNvSpPr>
          <p:nvPr/>
        </p:nvSpPr>
        <p:spPr bwMode="auto">
          <a:xfrm>
            <a:off x="7680769" y="1927945"/>
            <a:ext cx="311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UY" altLang="es-UY" sz="1800" dirty="0"/>
              <a:t>NIVEL BAJO (&lt;30%)</a:t>
            </a:r>
          </a:p>
        </p:txBody>
      </p:sp>
      <p:sp>
        <p:nvSpPr>
          <p:cNvPr id="37" name="CuadroTexto 86"/>
          <p:cNvSpPr txBox="1">
            <a:spLocks noChangeArrowheads="1"/>
          </p:cNvSpPr>
          <p:nvPr/>
        </p:nvSpPr>
        <p:spPr bwMode="auto">
          <a:xfrm>
            <a:off x="7663442" y="2707117"/>
            <a:ext cx="3116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UY" altLang="es-UY" sz="1800" dirty="0"/>
              <a:t>LOCALIDADES CON 100% OC</a:t>
            </a:r>
          </a:p>
        </p:txBody>
      </p:sp>
      <p:sp>
        <p:nvSpPr>
          <p:cNvPr id="38" name="CuadroTexto 86"/>
          <p:cNvSpPr txBox="1">
            <a:spLocks noChangeArrowheads="1"/>
          </p:cNvSpPr>
          <p:nvPr/>
        </p:nvSpPr>
        <p:spPr bwMode="auto">
          <a:xfrm>
            <a:off x="7663443" y="2340094"/>
            <a:ext cx="42108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UY" altLang="es-UY" sz="1800" dirty="0"/>
              <a:t>DEPARTAMENTOS NO MONITOREADOS</a:t>
            </a:r>
          </a:p>
        </p:txBody>
      </p:sp>
      <p:sp>
        <p:nvSpPr>
          <p:cNvPr id="39" name="CuadroTexto 7"/>
          <p:cNvSpPr txBox="1">
            <a:spLocks noChangeArrowheads="1"/>
          </p:cNvSpPr>
          <p:nvPr/>
        </p:nvSpPr>
        <p:spPr bwMode="auto">
          <a:xfrm>
            <a:off x="2791406" y="2248309"/>
            <a:ext cx="1101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>
                <a:solidFill>
                  <a:schemeClr val="bg1"/>
                </a:solidFill>
              </a:rPr>
              <a:t>SALTO</a:t>
            </a:r>
          </a:p>
        </p:txBody>
      </p:sp>
      <p:sp>
        <p:nvSpPr>
          <p:cNvPr id="40" name="CuadroTexto 74"/>
          <p:cNvSpPr txBox="1">
            <a:spLocks noChangeArrowheads="1"/>
          </p:cNvSpPr>
          <p:nvPr/>
        </p:nvSpPr>
        <p:spPr bwMode="auto">
          <a:xfrm>
            <a:off x="2250863" y="3110991"/>
            <a:ext cx="1377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>
                <a:solidFill>
                  <a:schemeClr val="bg1"/>
                </a:solidFill>
              </a:rPr>
              <a:t>PAYSANDÚ</a:t>
            </a:r>
          </a:p>
        </p:txBody>
      </p:sp>
      <p:sp>
        <p:nvSpPr>
          <p:cNvPr id="41" name="CuadroTexto 77"/>
          <p:cNvSpPr txBox="1">
            <a:spLocks noChangeArrowheads="1"/>
          </p:cNvSpPr>
          <p:nvPr/>
        </p:nvSpPr>
        <p:spPr bwMode="auto">
          <a:xfrm>
            <a:off x="4784591" y="2473516"/>
            <a:ext cx="1377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>
                <a:solidFill>
                  <a:schemeClr val="bg1"/>
                </a:solidFill>
              </a:rPr>
              <a:t>RIVERA</a:t>
            </a:r>
          </a:p>
        </p:txBody>
      </p:sp>
      <p:sp>
        <p:nvSpPr>
          <p:cNvPr id="42" name="CuadroTexto 79"/>
          <p:cNvSpPr txBox="1">
            <a:spLocks noChangeArrowheads="1"/>
          </p:cNvSpPr>
          <p:nvPr/>
        </p:nvSpPr>
        <p:spPr bwMode="auto">
          <a:xfrm>
            <a:off x="6032304" y="3303456"/>
            <a:ext cx="1377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/>
              <a:t>CERRO LARGO</a:t>
            </a:r>
          </a:p>
        </p:txBody>
      </p:sp>
      <p:sp>
        <p:nvSpPr>
          <p:cNvPr id="43" name="CuadroTexto 80"/>
          <p:cNvSpPr txBox="1">
            <a:spLocks noChangeArrowheads="1"/>
          </p:cNvSpPr>
          <p:nvPr/>
        </p:nvSpPr>
        <p:spPr bwMode="auto">
          <a:xfrm>
            <a:off x="6348424" y="5253692"/>
            <a:ext cx="1377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/>
              <a:t>ROCHA</a:t>
            </a:r>
          </a:p>
        </p:txBody>
      </p:sp>
      <p:sp>
        <p:nvSpPr>
          <p:cNvPr id="44" name="CuadroTexto 81"/>
          <p:cNvSpPr txBox="1">
            <a:spLocks noChangeArrowheads="1"/>
          </p:cNvSpPr>
          <p:nvPr/>
        </p:nvSpPr>
        <p:spPr bwMode="auto">
          <a:xfrm>
            <a:off x="4050507" y="5113765"/>
            <a:ext cx="1377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/>
              <a:t>FLORIDA</a:t>
            </a:r>
          </a:p>
        </p:txBody>
      </p:sp>
      <p:sp>
        <p:nvSpPr>
          <p:cNvPr id="45" name="CuadroTexto 83"/>
          <p:cNvSpPr txBox="1">
            <a:spLocks noChangeArrowheads="1"/>
          </p:cNvSpPr>
          <p:nvPr/>
        </p:nvSpPr>
        <p:spPr bwMode="auto">
          <a:xfrm>
            <a:off x="1979470" y="6438543"/>
            <a:ext cx="179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/>
              <a:t>MONTEVIDEO</a:t>
            </a:r>
          </a:p>
        </p:txBody>
      </p:sp>
      <p:sp>
        <p:nvSpPr>
          <p:cNvPr id="46" name="CuadroTexto 84"/>
          <p:cNvSpPr txBox="1">
            <a:spLocks noChangeArrowheads="1"/>
          </p:cNvSpPr>
          <p:nvPr/>
        </p:nvSpPr>
        <p:spPr bwMode="auto">
          <a:xfrm>
            <a:off x="6690848" y="6412039"/>
            <a:ext cx="1792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/>
              <a:t>MALDONADO</a:t>
            </a:r>
          </a:p>
        </p:txBody>
      </p:sp>
      <p:cxnSp>
        <p:nvCxnSpPr>
          <p:cNvPr id="47" name="Conector recto de flecha 46"/>
          <p:cNvCxnSpPr/>
          <p:nvPr/>
        </p:nvCxnSpPr>
        <p:spPr>
          <a:xfrm flipH="1">
            <a:off x="3641788" y="6641132"/>
            <a:ext cx="428625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Conector recto de flecha 47"/>
          <p:cNvCxnSpPr/>
          <p:nvPr/>
        </p:nvCxnSpPr>
        <p:spPr>
          <a:xfrm>
            <a:off x="5937161" y="6412039"/>
            <a:ext cx="715587" cy="18415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uadroTexto 85"/>
          <p:cNvSpPr txBox="1">
            <a:spLocks noChangeArrowheads="1"/>
          </p:cNvSpPr>
          <p:nvPr/>
        </p:nvSpPr>
        <p:spPr bwMode="auto">
          <a:xfrm>
            <a:off x="1856369" y="4980167"/>
            <a:ext cx="1101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>
                <a:solidFill>
                  <a:schemeClr val="bg1"/>
                </a:solidFill>
              </a:rPr>
              <a:t>SORIANO</a:t>
            </a:r>
          </a:p>
        </p:txBody>
      </p:sp>
      <p:sp>
        <p:nvSpPr>
          <p:cNvPr id="50" name="CuadroTexto 86"/>
          <p:cNvSpPr txBox="1">
            <a:spLocks noChangeArrowheads="1"/>
          </p:cNvSpPr>
          <p:nvPr/>
        </p:nvSpPr>
        <p:spPr bwMode="auto">
          <a:xfrm>
            <a:off x="1941680" y="3896704"/>
            <a:ext cx="1377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UY" altLang="es-UY" sz="1800" b="1" dirty="0"/>
              <a:t>RÍO </a:t>
            </a:r>
          </a:p>
          <a:p>
            <a:r>
              <a:rPr lang="es-UY" altLang="es-UY" sz="1800" b="1" dirty="0"/>
              <a:t>NEGRO</a:t>
            </a:r>
          </a:p>
        </p:txBody>
      </p:sp>
      <p:cxnSp>
        <p:nvCxnSpPr>
          <p:cNvPr id="51" name="Conector recto de flecha 50"/>
          <p:cNvCxnSpPr>
            <a:cxnSpLocks/>
          </p:cNvCxnSpPr>
          <p:nvPr/>
        </p:nvCxnSpPr>
        <p:spPr>
          <a:xfrm flipH="1" flipV="1">
            <a:off x="1462732" y="4641980"/>
            <a:ext cx="353881" cy="364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>
            <a:cxnSpLocks/>
          </p:cNvCxnSpPr>
          <p:nvPr/>
        </p:nvCxnSpPr>
        <p:spPr>
          <a:xfrm>
            <a:off x="6849056" y="5930547"/>
            <a:ext cx="831713" cy="42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CuadroTexto 53"/>
          <p:cNvSpPr txBox="1"/>
          <p:nvPr/>
        </p:nvSpPr>
        <p:spPr>
          <a:xfrm>
            <a:off x="3568107" y="4206508"/>
            <a:ext cx="735012" cy="3397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UY" sz="1600" dirty="0"/>
              <a:t>Young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731100" y="4171639"/>
            <a:ext cx="1016000" cy="349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UY" sz="1600" dirty="0"/>
              <a:t>Mercedes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7824944" y="5745777"/>
            <a:ext cx="1016000" cy="349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UY" sz="1600" dirty="0"/>
              <a:t>Castillos</a:t>
            </a:r>
          </a:p>
        </p:txBody>
      </p:sp>
      <p:cxnSp>
        <p:nvCxnSpPr>
          <p:cNvPr id="57" name="Conector recto de flecha 56"/>
          <p:cNvCxnSpPr>
            <a:cxnSpLocks/>
          </p:cNvCxnSpPr>
          <p:nvPr/>
        </p:nvCxnSpPr>
        <p:spPr>
          <a:xfrm>
            <a:off x="2973699" y="4206508"/>
            <a:ext cx="577717" cy="1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801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>
            <a:extLst/>
          </p:cNvPr>
          <p:cNvGrpSpPr>
            <a:grpSpLocks/>
          </p:cNvGrpSpPr>
          <p:nvPr/>
        </p:nvGrpSpPr>
        <p:grpSpPr bwMode="auto">
          <a:xfrm>
            <a:off x="410817" y="107771"/>
            <a:ext cx="11579413" cy="574675"/>
            <a:chOff x="413332" y="3778956"/>
            <a:chExt cx="8748131" cy="574445"/>
          </a:xfrm>
          <a:solidFill>
            <a:srgbClr val="D000A3"/>
          </a:solidFill>
        </p:grpSpPr>
        <p:sp>
          <p:nvSpPr>
            <p:cNvPr id="3" name="Right Triangle 22">
              <a:extLst/>
            </p:cNvPr>
            <p:cNvSpPr/>
            <p:nvPr/>
          </p:nvSpPr>
          <p:spPr>
            <a:xfrm rot="5400000">
              <a:off x="413428" y="3778860"/>
              <a:ext cx="574445" cy="574637"/>
            </a:xfrm>
            <a:prstGeom prst="rtTriangle">
              <a:avLst/>
            </a:prstGeom>
            <a:grpFill/>
            <a:ln>
              <a:solidFill>
                <a:srgbClr val="F2B8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" name="Straight Connector 3">
              <a:extLst/>
            </p:cNvPr>
            <p:cNvCxnSpPr>
              <a:stCxn id="3" idx="2"/>
            </p:cNvCxnSpPr>
            <p:nvPr/>
          </p:nvCxnSpPr>
          <p:spPr>
            <a:xfrm>
              <a:off x="413332" y="3778956"/>
              <a:ext cx="8748131" cy="0"/>
            </a:xfrm>
            <a:prstGeom prst="line">
              <a:avLst/>
            </a:prstGeom>
            <a:grpFill/>
            <a:ln>
              <a:solidFill>
                <a:srgbClr val="F2B8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6">
            <a:extLst/>
          </p:cNvPr>
          <p:cNvSpPr txBox="1">
            <a:spLocks noChangeArrowheads="1"/>
          </p:cNvSpPr>
          <p:nvPr/>
        </p:nvSpPr>
        <p:spPr bwMode="auto">
          <a:xfrm>
            <a:off x="1048039" y="176034"/>
            <a:ext cx="10805375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es-AR" altLang="es-AR" dirty="0">
                <a:solidFill>
                  <a:srgbClr val="D000A3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PRINCIPALES BARRERAS EN IMPLEMENTACIÓN DE SERVICIOS</a:t>
            </a:r>
          </a:p>
        </p:txBody>
      </p:sp>
      <p:cxnSp>
        <p:nvCxnSpPr>
          <p:cNvPr id="6" name="Conector recto de flecha 5"/>
          <p:cNvCxnSpPr/>
          <p:nvPr/>
        </p:nvCxnSpPr>
        <p:spPr>
          <a:xfrm flipV="1">
            <a:off x="7496958" y="3503718"/>
            <a:ext cx="1674462" cy="1287157"/>
          </a:xfrm>
          <a:prstGeom prst="straightConnector1">
            <a:avLst/>
          </a:prstGeom>
          <a:ln>
            <a:solidFill>
              <a:srgbClr val="FF15CD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7496958" y="1860349"/>
            <a:ext cx="1785788" cy="956509"/>
          </a:xfrm>
          <a:prstGeom prst="straightConnector1">
            <a:avLst/>
          </a:prstGeom>
          <a:ln>
            <a:solidFill>
              <a:srgbClr val="FF15CD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5129995" y="3597074"/>
            <a:ext cx="1304925" cy="98266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V="1">
            <a:off x="5077608" y="1976236"/>
            <a:ext cx="1222375" cy="1193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Right Triangle 82">
            <a:extLst/>
          </p:cNvPr>
          <p:cNvSpPr/>
          <p:nvPr/>
        </p:nvSpPr>
        <p:spPr>
          <a:xfrm rot="5400000">
            <a:off x="788376" y="5122883"/>
            <a:ext cx="929426" cy="929425"/>
          </a:xfrm>
          <a:prstGeom prst="rtTriangle">
            <a:avLst/>
          </a:prstGeom>
          <a:solidFill>
            <a:srgbClr val="FF15CD"/>
          </a:solidFill>
          <a:ln>
            <a:solidFill>
              <a:srgbClr val="FF15C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4336">
            <a:extLst/>
          </p:cNvPr>
          <p:cNvSpPr/>
          <p:nvPr/>
        </p:nvSpPr>
        <p:spPr>
          <a:xfrm>
            <a:off x="875762" y="5216363"/>
            <a:ext cx="3438661" cy="119227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15C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4339"/>
          <p:cNvSpPr>
            <a:spLocks noChangeArrowheads="1"/>
          </p:cNvSpPr>
          <p:nvPr/>
        </p:nvSpPr>
        <p:spPr bwMode="auto">
          <a:xfrm>
            <a:off x="935349" y="5279903"/>
            <a:ext cx="323740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s-AR" sz="1600" dirty="0">
                <a:cs typeface="Arial" panose="020B0604020202020204" pitchFamily="34" charset="0"/>
              </a:rPr>
              <a:t>La </a:t>
            </a:r>
            <a:r>
              <a:rPr lang="en-US" altLang="es-AR" sz="1600" dirty="0" err="1">
                <a:cs typeface="Arial" panose="020B0604020202020204" pitchFamily="34" charset="0"/>
              </a:rPr>
              <a:t>sostenibilidad</a:t>
            </a:r>
            <a:r>
              <a:rPr lang="en-US" altLang="es-AR" sz="1600" dirty="0">
                <a:cs typeface="Arial" panose="020B0604020202020204" pitchFamily="34" charset="0"/>
              </a:rPr>
              <a:t> de </a:t>
            </a:r>
            <a:r>
              <a:rPr lang="en-US" altLang="es-AR" sz="1600" dirty="0" err="1">
                <a:cs typeface="Arial" panose="020B0604020202020204" pitchFamily="34" charset="0"/>
              </a:rPr>
              <a:t>servicios</a:t>
            </a:r>
            <a:r>
              <a:rPr lang="en-US" altLang="es-AR" sz="1600" dirty="0">
                <a:cs typeface="Arial" panose="020B0604020202020204" pitchFamily="34" charset="0"/>
              </a:rPr>
              <a:t> de </a:t>
            </a:r>
            <a:r>
              <a:rPr lang="en-US" altLang="es-AR" sz="1600" dirty="0" err="1">
                <a:cs typeface="Arial" panose="020B0604020202020204" pitchFamily="34" charset="0"/>
              </a:rPr>
              <a:t>aborto</a:t>
            </a:r>
            <a:r>
              <a:rPr lang="en-US" altLang="es-AR" sz="1600" dirty="0">
                <a:cs typeface="Arial" panose="020B0604020202020204" pitchFamily="34" charset="0"/>
              </a:rPr>
              <a:t>, </a:t>
            </a:r>
            <a:r>
              <a:rPr lang="en-US" altLang="es-AR" sz="1600" dirty="0" err="1">
                <a:cs typeface="Arial" panose="020B0604020202020204" pitchFamily="34" charset="0"/>
              </a:rPr>
              <a:t>especialmente</a:t>
            </a:r>
            <a:r>
              <a:rPr lang="en-US" altLang="es-AR" sz="1600" dirty="0">
                <a:cs typeface="Arial" panose="020B0604020202020204" pitchFamily="34" charset="0"/>
              </a:rPr>
              <a:t> </a:t>
            </a:r>
            <a:r>
              <a:rPr lang="en-US" altLang="es-AR" sz="1600" dirty="0" err="1">
                <a:cs typeface="Arial" panose="020B0604020202020204" pitchFamily="34" charset="0"/>
              </a:rPr>
              <a:t>en</a:t>
            </a:r>
            <a:r>
              <a:rPr lang="en-US" altLang="es-AR" sz="1600" dirty="0">
                <a:cs typeface="Arial" panose="020B0604020202020204" pitchFamily="34" charset="0"/>
              </a:rPr>
              <a:t> </a:t>
            </a:r>
            <a:r>
              <a:rPr lang="en-US" altLang="es-AR" sz="1600" dirty="0" err="1">
                <a:cs typeface="Arial" panose="020B0604020202020204" pitchFamily="34" charset="0"/>
              </a:rPr>
              <a:t>lugares</a:t>
            </a:r>
            <a:r>
              <a:rPr lang="en-US" altLang="es-AR" sz="1600" dirty="0">
                <a:cs typeface="Arial" panose="020B0604020202020204" pitchFamily="34" charset="0"/>
              </a:rPr>
              <a:t> con </a:t>
            </a:r>
            <a:r>
              <a:rPr lang="en-US" altLang="es-AR" sz="1600" dirty="0" err="1">
                <a:cs typeface="Arial" panose="020B0604020202020204" pitchFamily="34" charset="0"/>
              </a:rPr>
              <a:t>alta</a:t>
            </a:r>
            <a:r>
              <a:rPr lang="en-US" altLang="es-AR" sz="1600" dirty="0">
                <a:cs typeface="Arial" panose="020B0604020202020204" pitchFamily="34" charset="0"/>
              </a:rPr>
              <a:t> </a:t>
            </a:r>
            <a:r>
              <a:rPr lang="en-US" altLang="es-AR" sz="1600" dirty="0" err="1">
                <a:cs typeface="Arial" panose="020B0604020202020204" pitchFamily="34" charset="0"/>
              </a:rPr>
              <a:t>objeción</a:t>
            </a:r>
            <a:r>
              <a:rPr lang="en-US" altLang="es-AR" sz="1600" dirty="0">
                <a:cs typeface="Arial" panose="020B0604020202020204" pitchFamily="34" charset="0"/>
              </a:rPr>
              <a:t> de </a:t>
            </a:r>
            <a:r>
              <a:rPr lang="en-US" altLang="es-AR" sz="1600" dirty="0" err="1">
                <a:cs typeface="Arial" panose="020B0604020202020204" pitchFamily="34" charset="0"/>
              </a:rPr>
              <a:t>conciencia</a:t>
            </a:r>
            <a:r>
              <a:rPr lang="en-US" altLang="es-AR" sz="1600" dirty="0">
                <a:cs typeface="Arial" panose="020B0604020202020204" pitchFamily="34" charset="0"/>
              </a:rPr>
              <a:t>, </a:t>
            </a:r>
            <a:r>
              <a:rPr lang="en-US" altLang="es-AR" sz="1600" dirty="0" err="1">
                <a:cs typeface="Arial" panose="020B0604020202020204" pitchFamily="34" charset="0"/>
              </a:rPr>
              <a:t>resulta</a:t>
            </a:r>
            <a:r>
              <a:rPr lang="en-US" altLang="es-AR" sz="1600" dirty="0">
                <a:cs typeface="Arial" panose="020B0604020202020204" pitchFamily="34" charset="0"/>
              </a:rPr>
              <a:t> </a:t>
            </a:r>
            <a:r>
              <a:rPr lang="en-US" altLang="es-AR" sz="1600" dirty="0" err="1">
                <a:cs typeface="Arial" panose="020B0604020202020204" pitchFamily="34" charset="0"/>
              </a:rPr>
              <a:t>difícil</a:t>
            </a:r>
            <a:r>
              <a:rPr lang="en-US" altLang="es-AR" sz="16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Hexagon 11">
            <a:extLst/>
          </p:cNvPr>
          <p:cNvSpPr/>
          <p:nvPr/>
        </p:nvSpPr>
        <p:spPr>
          <a:xfrm rot="5400000">
            <a:off x="2895971" y="2520259"/>
            <a:ext cx="2401982" cy="2071132"/>
          </a:xfrm>
          <a:prstGeom prst="hexagon">
            <a:avLst/>
          </a:prstGeom>
          <a:solidFill>
            <a:srgbClr val="FFCD2D"/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TextBox 45"/>
          <p:cNvSpPr txBox="1">
            <a:spLocks noChangeArrowheads="1"/>
          </p:cNvSpPr>
          <p:nvPr/>
        </p:nvSpPr>
        <p:spPr bwMode="auto">
          <a:xfrm>
            <a:off x="3116478" y="2840107"/>
            <a:ext cx="198656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AR" altLang="es-AR" sz="2000" b="1" i="1" dirty="0">
                <a:solidFill>
                  <a:schemeClr val="bg1"/>
                </a:solidFill>
                <a:cs typeface="Arial" panose="020B0604020202020204" pitchFamily="34" charset="0"/>
              </a:rPr>
              <a:t>OBJECIÓN DE CONCIENCIA + FALTA DE RECURSOS HUMANOS</a:t>
            </a:r>
          </a:p>
        </p:txBody>
      </p:sp>
      <p:sp>
        <p:nvSpPr>
          <p:cNvPr id="15" name="Hexagon 46">
            <a:extLst/>
          </p:cNvPr>
          <p:cNvSpPr/>
          <p:nvPr/>
        </p:nvSpPr>
        <p:spPr>
          <a:xfrm rot="5400000">
            <a:off x="5760566" y="1114790"/>
            <a:ext cx="2078957" cy="1792599"/>
          </a:xfrm>
          <a:prstGeom prst="hexagon">
            <a:avLst/>
          </a:prstGeom>
          <a:solidFill>
            <a:srgbClr val="FF01C9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TextBox 48"/>
          <p:cNvSpPr txBox="1">
            <a:spLocks noChangeArrowheads="1"/>
          </p:cNvSpPr>
          <p:nvPr/>
        </p:nvSpPr>
        <p:spPr bwMode="auto">
          <a:xfrm>
            <a:off x="5874743" y="1417889"/>
            <a:ext cx="185060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AR" altLang="es-AR" sz="2000" b="1" i="1" dirty="0">
                <a:solidFill>
                  <a:schemeClr val="bg1"/>
                </a:solidFill>
                <a:cs typeface="Arial" panose="020B0604020202020204" pitchFamily="34" charset="0"/>
              </a:rPr>
              <a:t>TRASLADOS A OTRAS LOCALIDADES Y DEPARTAMENTOS</a:t>
            </a:r>
          </a:p>
        </p:txBody>
      </p:sp>
      <p:sp>
        <p:nvSpPr>
          <p:cNvPr id="17" name="Hexagon 46">
            <a:extLst/>
          </p:cNvPr>
          <p:cNvSpPr/>
          <p:nvPr/>
        </p:nvSpPr>
        <p:spPr>
          <a:xfrm rot="5400000">
            <a:off x="5874162" y="3713978"/>
            <a:ext cx="2035186" cy="1754857"/>
          </a:xfrm>
          <a:prstGeom prst="hexagon">
            <a:avLst/>
          </a:prstGeom>
          <a:solidFill>
            <a:srgbClr val="FF01C9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48"/>
          <p:cNvSpPr txBox="1">
            <a:spLocks noChangeArrowheads="1"/>
          </p:cNvSpPr>
          <p:nvPr/>
        </p:nvSpPr>
        <p:spPr bwMode="auto">
          <a:xfrm>
            <a:off x="6000675" y="3926443"/>
            <a:ext cx="174298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AR" altLang="es-AR" sz="2000" b="1" i="1" dirty="0">
                <a:solidFill>
                  <a:schemeClr val="bg1"/>
                </a:solidFill>
                <a:cs typeface="Arial" panose="020B0604020202020204" pitchFamily="34" charset="0"/>
              </a:rPr>
              <a:t>OBSTRUCCIÓN Y RETRASOS EN REFERENCIA DE USUARIAS</a:t>
            </a:r>
          </a:p>
        </p:txBody>
      </p:sp>
      <p:sp>
        <p:nvSpPr>
          <p:cNvPr id="19" name="Flecha derecha 18"/>
          <p:cNvSpPr/>
          <p:nvPr/>
        </p:nvSpPr>
        <p:spPr>
          <a:xfrm>
            <a:off x="998097" y="3135176"/>
            <a:ext cx="1996079" cy="893531"/>
          </a:xfrm>
          <a:prstGeom prst="rightArrow">
            <a:avLst>
              <a:gd name="adj1" fmla="val 50000"/>
              <a:gd name="adj2" fmla="val 5854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UY" sz="2000" dirty="0"/>
              <a:t>USUARIAS</a:t>
            </a:r>
          </a:p>
        </p:txBody>
      </p:sp>
      <p:sp>
        <p:nvSpPr>
          <p:cNvPr id="20" name="Lágrima 19"/>
          <p:cNvSpPr/>
          <p:nvPr/>
        </p:nvSpPr>
        <p:spPr>
          <a:xfrm>
            <a:off x="9282746" y="2185215"/>
            <a:ext cx="2170099" cy="2172223"/>
          </a:xfrm>
          <a:prstGeom prst="teardrop">
            <a:avLst/>
          </a:prstGeom>
          <a:solidFill>
            <a:srgbClr val="F2B8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UY"/>
          </a:p>
        </p:txBody>
      </p:sp>
      <p:sp>
        <p:nvSpPr>
          <p:cNvPr id="21" name="TextBox 51"/>
          <p:cNvSpPr txBox="1">
            <a:spLocks noChangeArrowheads="1"/>
          </p:cNvSpPr>
          <p:nvPr/>
        </p:nvSpPr>
        <p:spPr bwMode="auto">
          <a:xfrm>
            <a:off x="9428753" y="2752319"/>
            <a:ext cx="1966634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AR" altLang="es-AR" sz="2400" i="1" dirty="0">
                <a:solidFill>
                  <a:schemeClr val="bg1"/>
                </a:solidFill>
                <a:cs typeface="Arial" panose="020B0604020202020204" pitchFamily="34" charset="0"/>
              </a:rPr>
              <a:t>CIRCUITO CLANDESTINO DE ABORTO</a:t>
            </a:r>
          </a:p>
        </p:txBody>
      </p:sp>
      <p:sp>
        <p:nvSpPr>
          <p:cNvPr id="22" name="Elipse 21"/>
          <p:cNvSpPr/>
          <p:nvPr/>
        </p:nvSpPr>
        <p:spPr>
          <a:xfrm>
            <a:off x="747781" y="2157457"/>
            <a:ext cx="5009957" cy="2834724"/>
          </a:xfrm>
          <a:prstGeom prst="ellipse">
            <a:avLst/>
          </a:prstGeom>
          <a:noFill/>
          <a:ln w="28575">
            <a:solidFill>
              <a:srgbClr val="F2B800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UY"/>
          </a:p>
        </p:txBody>
      </p:sp>
      <p:sp>
        <p:nvSpPr>
          <p:cNvPr id="23" name="CuadroTexto 22"/>
          <p:cNvSpPr txBox="1"/>
          <p:nvPr/>
        </p:nvSpPr>
        <p:spPr>
          <a:xfrm>
            <a:off x="553792" y="1526753"/>
            <a:ext cx="34445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UY" sz="2400" b="1" dirty="0">
                <a:ln w="0"/>
                <a:solidFill>
                  <a:srgbClr val="F2B8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PRIMER CONTACTO CON SERVICIOS</a:t>
            </a:r>
          </a:p>
        </p:txBody>
      </p:sp>
      <p:sp>
        <p:nvSpPr>
          <p:cNvPr id="24" name="CuadroTexto 23"/>
          <p:cNvSpPr txBox="1"/>
          <p:nvPr/>
        </p:nvSpPr>
        <p:spPr>
          <a:xfrm rot="1685084">
            <a:off x="7903457" y="1765377"/>
            <a:ext cx="1449767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defRPr/>
            </a:pPr>
            <a:r>
              <a:rPr lang="es-UY" b="1" dirty="0">
                <a:ln/>
                <a:solidFill>
                  <a:srgbClr val="FF01C9"/>
                </a:solidFill>
              </a:rPr>
              <a:t>FUGA DE USUARIAS</a:t>
            </a:r>
          </a:p>
        </p:txBody>
      </p:sp>
      <p:sp>
        <p:nvSpPr>
          <p:cNvPr id="25" name="CuadroTexto 24"/>
          <p:cNvSpPr txBox="1"/>
          <p:nvPr/>
        </p:nvSpPr>
        <p:spPr>
          <a:xfrm rot="19302520">
            <a:off x="8023803" y="3926828"/>
            <a:ext cx="1508432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defRPr/>
            </a:pPr>
            <a:r>
              <a:rPr lang="es-UY" b="1" dirty="0">
                <a:ln/>
                <a:solidFill>
                  <a:srgbClr val="FF01C9"/>
                </a:solidFill>
              </a:rPr>
              <a:t>FUGA DE USUARIAS</a:t>
            </a:r>
          </a:p>
        </p:txBody>
      </p:sp>
    </p:spTree>
    <p:extLst>
      <p:ext uri="{BB962C8B-B14F-4D97-AF65-F5344CB8AC3E}">
        <p14:creationId xmlns:p14="http://schemas.microsoft.com/office/powerpoint/2010/main" val="427227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de flecha 13"/>
          <p:cNvCxnSpPr/>
          <p:nvPr/>
        </p:nvCxnSpPr>
        <p:spPr>
          <a:xfrm flipH="1">
            <a:off x="2756079" y="3850783"/>
            <a:ext cx="978795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" name="Group 5">
            <a:extLst/>
          </p:cNvPr>
          <p:cNvGrpSpPr>
            <a:grpSpLocks/>
          </p:cNvGrpSpPr>
          <p:nvPr/>
        </p:nvGrpSpPr>
        <p:grpSpPr bwMode="auto">
          <a:xfrm>
            <a:off x="410818" y="107771"/>
            <a:ext cx="11499900" cy="574675"/>
            <a:chOff x="413332" y="3778956"/>
            <a:chExt cx="8748131" cy="574445"/>
          </a:xfrm>
          <a:solidFill>
            <a:srgbClr val="F2B800"/>
          </a:solidFill>
        </p:grpSpPr>
        <p:sp>
          <p:nvSpPr>
            <p:cNvPr id="3" name="Right Triangle 22">
              <a:extLst/>
            </p:cNvPr>
            <p:cNvSpPr/>
            <p:nvPr/>
          </p:nvSpPr>
          <p:spPr>
            <a:xfrm rot="5400000">
              <a:off x="413428" y="3778860"/>
              <a:ext cx="574445" cy="574637"/>
            </a:xfrm>
            <a:prstGeom prst="rtTriangle">
              <a:avLst/>
            </a:prstGeom>
            <a:grpFill/>
            <a:ln>
              <a:solidFill>
                <a:srgbClr val="D000A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" name="Straight Connector 3">
              <a:extLst/>
            </p:cNvPr>
            <p:cNvCxnSpPr>
              <a:stCxn id="3" idx="2"/>
            </p:cNvCxnSpPr>
            <p:nvPr/>
          </p:nvCxnSpPr>
          <p:spPr>
            <a:xfrm>
              <a:off x="413332" y="3778956"/>
              <a:ext cx="8748131" cy="0"/>
            </a:xfrm>
            <a:prstGeom prst="line">
              <a:avLst/>
            </a:prstGeom>
            <a:grpFill/>
            <a:ln>
              <a:solidFill>
                <a:srgbClr val="D000A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6">
            <a:extLst/>
          </p:cNvPr>
          <p:cNvSpPr txBox="1">
            <a:spLocks noChangeArrowheads="1"/>
          </p:cNvSpPr>
          <p:nvPr/>
        </p:nvSpPr>
        <p:spPr bwMode="auto">
          <a:xfrm>
            <a:off x="1008364" y="176034"/>
            <a:ext cx="10672773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es-AR" altLang="es-AR" dirty="0">
                <a:solidFill>
                  <a:srgbClr val="F2B8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OBJECIÓN DE CONCIENCIA, DERECHOS DE LAS MUJERES Y ACCESO A LA INFORMACIÓN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504918032"/>
              </p:ext>
            </p:extLst>
          </p:nvPr>
        </p:nvGraphicFramePr>
        <p:xfrm>
          <a:off x="1574866" y="1004551"/>
          <a:ext cx="8985809" cy="5795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14342"/>
          <p:cNvSpPr txBox="1"/>
          <p:nvPr/>
        </p:nvSpPr>
        <p:spPr>
          <a:xfrm>
            <a:off x="1008364" y="3389118"/>
            <a:ext cx="1692388" cy="923330"/>
          </a:xfrm>
          <a:prstGeom prst="rect">
            <a:avLst/>
          </a:prstGeom>
          <a:gradFill flip="none" rotWithShape="1">
            <a:gsLst>
              <a:gs pos="0">
                <a:srgbClr val="FF15CD">
                  <a:tint val="66000"/>
                  <a:satMod val="160000"/>
                </a:srgbClr>
              </a:gs>
              <a:gs pos="50000">
                <a:srgbClr val="FF15CD">
                  <a:tint val="44500"/>
                  <a:satMod val="160000"/>
                </a:srgbClr>
              </a:gs>
              <a:gs pos="100000">
                <a:srgbClr val="FF15CD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D000A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UY" dirty="0"/>
              <a:t>NECESIDAD DE DIFUSIÓN DE INFORMACIÓN</a:t>
            </a:r>
            <a:endParaRPr lang="es-UY" sz="1800" dirty="0"/>
          </a:p>
        </p:txBody>
      </p:sp>
      <p:cxnSp>
        <p:nvCxnSpPr>
          <p:cNvPr id="12" name="Conector recto de flecha 11"/>
          <p:cNvCxnSpPr/>
          <p:nvPr/>
        </p:nvCxnSpPr>
        <p:spPr>
          <a:xfrm flipV="1">
            <a:off x="5743977" y="3026535"/>
            <a:ext cx="927279" cy="1854558"/>
          </a:xfrm>
          <a:prstGeom prst="straightConnector1">
            <a:avLst/>
          </a:prstGeom>
          <a:ln w="38100">
            <a:solidFill>
              <a:srgbClr val="FFC000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977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248</Words>
  <Application>Microsoft Office PowerPoint</Application>
  <PresentationFormat>Panorámica</PresentationFormat>
  <Paragraphs>41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Cambria</vt:lpstr>
      <vt:lpstr>Tema de Office</vt:lpstr>
      <vt:lpstr>OBJECIÓN DE CONCIENCIA EN URUGUAY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</dc:creator>
  <cp:lastModifiedBy>Oficina</cp:lastModifiedBy>
  <cp:revision>11</cp:revision>
  <dcterms:created xsi:type="dcterms:W3CDTF">2017-07-28T20:09:18Z</dcterms:created>
  <dcterms:modified xsi:type="dcterms:W3CDTF">2017-10-24T20:58:26Z</dcterms:modified>
</cp:coreProperties>
</file>